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6" r:id="rId10"/>
    <p:sldId id="272" r:id="rId11"/>
    <p:sldId id="263" r:id="rId12"/>
    <p:sldId id="265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6609322-983F-4CFC-AC82-1EF0B3B4C59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71"/>
            <p14:sldId id="266"/>
            <p14:sldId id="272"/>
            <p14:sldId id="263"/>
            <p14:sldId id="265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80" autoAdjust="0"/>
    <p:restoredTop sz="86428" autoAdjust="0"/>
  </p:normalViewPr>
  <p:slideViewPr>
    <p:cSldViewPr snapToGrid="0">
      <p:cViewPr varScale="1">
        <p:scale>
          <a:sx n="128" d="100"/>
          <a:sy n="128" d="100"/>
        </p:scale>
        <p:origin x="156" y="6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027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34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481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3589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797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987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83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549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00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29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7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21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10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71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26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1FBD-5C3F-4A7A-8A21-7A8963E2820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28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B901FBD-5C3F-4A7A-8A21-7A8963E2820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D8EEDA2-3A0D-4A43-8F45-291DA6385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7322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4597" y="1076174"/>
            <a:ext cx="7994424" cy="194733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</a:rPr>
              <a:t>Заполнение заявления на капитальный ремонт в личном кабинете заявителя</a:t>
            </a:r>
          </a:p>
        </p:txBody>
      </p:sp>
    </p:spTree>
    <p:extLst>
      <p:ext uri="{BB962C8B-B14F-4D97-AF65-F5344CB8AC3E}">
        <p14:creationId xmlns:p14="http://schemas.microsoft.com/office/powerpoint/2010/main" val="4167938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3934" y="0"/>
            <a:ext cx="8534400" cy="60999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Машиночитаемая доверенность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128" y="792982"/>
            <a:ext cx="5941442" cy="5744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b="1" i="1" dirty="0">
                <a:solidFill>
                  <a:schemeClr val="tx1"/>
                </a:solidFill>
              </a:rPr>
              <a:t>При передачи полномочий для предоставления документов для проведения экспертизы в машиночитаемой доверенности указывается</a:t>
            </a:r>
            <a:endParaRPr lang="ru-RU" sz="23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Подписывать документы электронно-цифровой подписью при обращении в Автономное учреждение Омской области «Государственная экспертиза Омской области» с заявлением о проведении с заявлением о проведении </a:t>
            </a:r>
            <a:r>
              <a:rPr lang="ru-RU" dirty="0" smtClean="0">
                <a:solidFill>
                  <a:schemeClr val="bg1"/>
                </a:solidFill>
              </a:rPr>
              <a:t>государственной экспертизы </a:t>
            </a:r>
            <a:r>
              <a:rPr lang="ru-RU" dirty="0">
                <a:solidFill>
                  <a:schemeClr val="bg1"/>
                </a:solidFill>
              </a:rPr>
              <a:t>в части проверки достоверности определения сметной </a:t>
            </a:r>
            <a:r>
              <a:rPr lang="ru-RU" dirty="0" smtClean="0">
                <a:solidFill>
                  <a:schemeClr val="bg1"/>
                </a:solidFill>
              </a:rPr>
              <a:t>стоимости </a:t>
            </a:r>
            <a:r>
              <a:rPr lang="ru-RU" b="1" dirty="0" smtClean="0">
                <a:solidFill>
                  <a:schemeClr val="bg1"/>
                </a:solidFill>
              </a:rPr>
              <a:t>по </a:t>
            </a:r>
            <a:r>
              <a:rPr lang="ru-RU" b="1" dirty="0">
                <a:solidFill>
                  <a:schemeClr val="bg1"/>
                </a:solidFill>
              </a:rPr>
              <a:t>объекту: </a:t>
            </a:r>
            <a:r>
              <a:rPr lang="ru-RU" sz="2100" dirty="0">
                <a:solidFill>
                  <a:srgbClr val="FF0000"/>
                </a:solidFill>
              </a:rPr>
              <a:t>«указать наименование объекта».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91134" y="778740"/>
            <a:ext cx="6235909" cy="60521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600" b="1" i="1" dirty="0">
                <a:solidFill>
                  <a:schemeClr val="tx1"/>
                </a:solidFill>
              </a:rPr>
              <a:t>При передачи полномочий в целях заключения договора на проведения экспертизы в машиночитаемой доверенности указывается</a:t>
            </a:r>
            <a:endParaRPr lang="ru-RU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600" b="1" dirty="0">
                <a:solidFill>
                  <a:schemeClr val="bg1"/>
                </a:solidFill>
              </a:rPr>
              <a:t>Выступать от имени «указать наименование юридического лица доверителя, с указанием организационно-правовой формы» в качестве заявителя при обращении в Автономное учреждение Омской области «Государственная экспертиза Омской области» с заявлением о проведении </a:t>
            </a:r>
            <a:r>
              <a:rPr lang="ru-RU" sz="2300" dirty="0" smtClean="0">
                <a:solidFill>
                  <a:schemeClr val="bg1"/>
                </a:solidFill>
              </a:rPr>
              <a:t>государственной экспертизы </a:t>
            </a:r>
            <a:r>
              <a:rPr lang="ru-RU" sz="2300" dirty="0">
                <a:solidFill>
                  <a:schemeClr val="bg1"/>
                </a:solidFill>
              </a:rPr>
              <a:t>в части проверки достоверности определения </a:t>
            </a:r>
            <a:r>
              <a:rPr lang="ru-RU" sz="2300">
                <a:solidFill>
                  <a:schemeClr val="bg1"/>
                </a:solidFill>
              </a:rPr>
              <a:t>сметной </a:t>
            </a:r>
            <a:r>
              <a:rPr lang="ru-RU" sz="2300" smtClean="0">
                <a:solidFill>
                  <a:schemeClr val="bg1"/>
                </a:solidFill>
              </a:rPr>
              <a:t>стоимости </a:t>
            </a:r>
            <a:r>
              <a:rPr lang="ru-RU" sz="2600" b="1" smtClean="0">
                <a:solidFill>
                  <a:schemeClr val="bg1"/>
                </a:solidFill>
              </a:rPr>
              <a:t>по </a:t>
            </a:r>
            <a:r>
              <a:rPr lang="ru-RU" sz="2600" b="1" dirty="0">
                <a:solidFill>
                  <a:schemeClr val="bg1"/>
                </a:solidFill>
              </a:rPr>
              <a:t>объекту: </a:t>
            </a:r>
            <a:r>
              <a:rPr lang="ru-RU" sz="2600" dirty="0">
                <a:solidFill>
                  <a:srgbClr val="FF0000"/>
                </a:solidFill>
              </a:rPr>
              <a:t>«указать наименование объекта»</a:t>
            </a:r>
            <a:r>
              <a:rPr lang="ru-RU" sz="2600" b="1" dirty="0">
                <a:solidFill>
                  <a:schemeClr val="bg1"/>
                </a:solidFill>
              </a:rPr>
              <a:t>. с правом подписывать направляемые документы электронно-цифровой подписью, а также с правом заключения, изменения, исполнения, расторжения договора.</a:t>
            </a:r>
          </a:p>
        </p:txBody>
      </p:sp>
    </p:spTree>
    <p:extLst>
      <p:ext uri="{BB962C8B-B14F-4D97-AF65-F5344CB8AC3E}">
        <p14:creationId xmlns:p14="http://schemas.microsoft.com/office/powerpoint/2010/main" val="107495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134" y="99949"/>
            <a:ext cx="10515600" cy="6315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«СВЕДЕНИЯ О ЗАЯВИТЕЛЕ» </a:t>
            </a:r>
            <a:r>
              <a:rPr lang="ru-RU" sz="22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Двухсторонний договор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BC78D04-B535-5559-0B0C-3BF90503A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523" y="557571"/>
            <a:ext cx="9261647" cy="60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97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201" y="416377"/>
            <a:ext cx="11236702" cy="48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00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848" y="206482"/>
            <a:ext cx="6583417" cy="63554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271" y="1406682"/>
            <a:ext cx="3238095" cy="3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60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2EBBD66-52F2-CDE8-029E-A77C9FCC0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90" y="105190"/>
            <a:ext cx="9019048" cy="6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53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47" y="186190"/>
            <a:ext cx="8882320" cy="64856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3498" y="80421"/>
            <a:ext cx="846306" cy="1455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D4347B5-667C-5A60-026B-E5AF17320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4343" y="1536269"/>
            <a:ext cx="2228571" cy="4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35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1202D53-656D-6CBA-799F-A1C292882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00" y="1514714"/>
            <a:ext cx="11800000" cy="3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80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079" y="251895"/>
            <a:ext cx="10515600" cy="61328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«СВЕДЕНИЯ О ПРОЕКТЕ И ЦЕЛИ ОБРАЩЕНИЯ»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7" y="1134836"/>
            <a:ext cx="11704400" cy="5568043"/>
          </a:xfrm>
        </p:spPr>
      </p:pic>
    </p:spTree>
    <p:extLst>
      <p:ext uri="{BB962C8B-B14F-4D97-AF65-F5344CB8AC3E}">
        <p14:creationId xmlns:p14="http://schemas.microsoft.com/office/powerpoint/2010/main" val="2784085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210" y="140234"/>
            <a:ext cx="10172387" cy="656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14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507" y="316503"/>
            <a:ext cx="9731771" cy="61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249" y="-1948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«ОБЪЕКТ»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651" y="849084"/>
            <a:ext cx="11172702" cy="55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04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520" y="940022"/>
            <a:ext cx="11790884" cy="46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98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949" y="538841"/>
            <a:ext cx="11825151" cy="578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37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585653"/>
            <a:ext cx="11008666" cy="571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15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6114" y="152851"/>
            <a:ext cx="118472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Раздел: Сведения о заявителе</a:t>
            </a:r>
          </a:p>
          <a:p>
            <a:r>
              <a:rPr lang="ru-RU" sz="2000" dirty="0"/>
              <a:t>Заполняется в зависимости от выбора условий ведения договорных отношений (заполняется в </a:t>
            </a:r>
            <a:r>
              <a:rPr lang="ru-RU" sz="2000"/>
              <a:t>разделе «Застройщик </a:t>
            </a:r>
            <a:r>
              <a:rPr lang="ru-RU" sz="2000" dirty="0"/>
              <a:t>(заказчик по договору)» и вида доверенности.</a:t>
            </a: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96114" y="1524017"/>
            <a:ext cx="10515600" cy="12191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400" b="1" dirty="0"/>
              <a:t>ДОВЕРЕННОСТЬ</a:t>
            </a:r>
            <a:r>
              <a:rPr lang="ru-RU" sz="1400" dirty="0"/>
              <a:t> может быть нескольких типов, в том числе:</a:t>
            </a:r>
          </a:p>
          <a:p>
            <a:pPr marL="0" indent="0">
              <a:buNone/>
            </a:pPr>
            <a:r>
              <a:rPr lang="ru-RU" sz="1400" dirty="0"/>
              <a:t>- На право Проектировщика выступать от имени Застройщика в качестве заявителя при обращении с заявлением с правом заключения, изменения, исполнения, расторжения договора. (</a:t>
            </a:r>
            <a:r>
              <a:rPr lang="ru-RU" sz="1400" dirty="0" err="1"/>
              <a:t>пп</a:t>
            </a:r>
            <a:r>
              <a:rPr lang="ru-RU" sz="1400" dirty="0"/>
              <a:t>. И п. 13 Постановления № 145);</a:t>
            </a:r>
          </a:p>
          <a:p>
            <a:pPr marL="0" indent="0">
              <a:buNone/>
            </a:pPr>
            <a:r>
              <a:rPr lang="ru-RU" sz="1400" dirty="0"/>
              <a:t>- На право подписывать документы электронно-цифровой подписью при обращении с заявлением.</a:t>
            </a:r>
          </a:p>
          <a:p>
            <a:pPr marL="0" indent="0">
              <a:buNone/>
            </a:pPr>
            <a:endParaRPr lang="ru-RU" sz="1400" dirty="0"/>
          </a:p>
          <a:p>
            <a:endParaRPr lang="ru-RU" sz="14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96114" y="2555421"/>
            <a:ext cx="7437493" cy="3112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b="1" dirty="0"/>
              <a:t>Двухсторонний договор</a:t>
            </a:r>
            <a:r>
              <a:rPr lang="ru-RU" sz="1400" dirty="0"/>
              <a:t>: в разделе </a:t>
            </a:r>
            <a:r>
              <a:rPr lang="en-US" sz="1400" dirty="0"/>
              <a:t>IV</a:t>
            </a:r>
            <a:r>
              <a:rPr lang="ru-RU" sz="1400" dirty="0"/>
              <a:t> «Идентификационные сведения о заявителе» необходимо указать реквизиты организации застройщика (подписывает договор и иные документы связанные с договорными отношениями). Заявителем выступает застройщик, при этом, в случае если загрузку осуществляет организация разработавшая проектную документацию - подписантом указывается лицо осуществляющее загрузку проектной документации и подписывающее эти документы электронно-цифровой подписью.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4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400" b="1" dirty="0"/>
              <a:t>Трехсторонний договор:</a:t>
            </a:r>
            <a:r>
              <a:rPr lang="ru-RU" sz="1400" dirty="0"/>
              <a:t> договор подписывает и застройщик и Плательщик (если застройщик и плательщик не одно и то же лицо) Дополнительно заполняется блок «плательщик по договору».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828" y="2555421"/>
            <a:ext cx="4175353" cy="14276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827" y="4360960"/>
            <a:ext cx="4175353" cy="130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9420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4435</TotalTime>
  <Words>350</Words>
  <Application>Microsoft Office PowerPoint</Application>
  <PresentationFormat>Широкоэкранный</PresentationFormat>
  <Paragraphs>17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Times New Roman</vt:lpstr>
      <vt:lpstr>Wingdings 3</vt:lpstr>
      <vt:lpstr>Сектор</vt:lpstr>
      <vt:lpstr>Презентация PowerPoint</vt:lpstr>
      <vt:lpstr>Раздел «СВЕДЕНИЯ О ПРОЕКТЕ И ЦЕЛИ ОБРАЩЕНИЯ»</vt:lpstr>
      <vt:lpstr>Презентация PowerPoint</vt:lpstr>
      <vt:lpstr>Презентация PowerPoint</vt:lpstr>
      <vt:lpstr>Раздел «ОБЪЕКТ»</vt:lpstr>
      <vt:lpstr>Презентация PowerPoint</vt:lpstr>
      <vt:lpstr>Презентация PowerPoint</vt:lpstr>
      <vt:lpstr>Презентация PowerPoint</vt:lpstr>
      <vt:lpstr>Презентация PowerPoint</vt:lpstr>
      <vt:lpstr>Машиночитаемая доверенность</vt:lpstr>
      <vt:lpstr>Раздел «СВЕДЕНИЯ О ЗАЯВИТЕЛЕ» Двухсторонний договор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Личный кабинет заявителя</dc:title>
  <dc:creator>AYEXP0105-02</dc:creator>
  <cp:lastModifiedBy>AYEXP0105-02</cp:lastModifiedBy>
  <cp:revision>60</cp:revision>
  <dcterms:created xsi:type="dcterms:W3CDTF">2024-01-31T08:29:59Z</dcterms:created>
  <dcterms:modified xsi:type="dcterms:W3CDTF">2025-04-24T07:59:13Z</dcterms:modified>
</cp:coreProperties>
</file>