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72" r:id="rId11"/>
    <p:sldId id="263" r:id="rId12"/>
    <p:sldId id="265" r:id="rId13"/>
    <p:sldId id="267" r:id="rId14"/>
    <p:sldId id="274" r:id="rId15"/>
    <p:sldId id="278" r:id="rId16"/>
    <p:sldId id="270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609322-983F-4CFC-AC82-1EF0B3B4C5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1"/>
            <p14:sldId id="266"/>
            <p14:sldId id="272"/>
            <p14:sldId id="263"/>
            <p14:sldId id="265"/>
            <p14:sldId id="267"/>
            <p14:sldId id="274"/>
            <p14:sldId id="278"/>
            <p14:sldId id="270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9900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0" autoAdjust="0"/>
    <p:restoredTop sz="86428" autoAdjust="0"/>
  </p:normalViewPr>
  <p:slideViewPr>
    <p:cSldViewPr snapToGrid="0">
      <p:cViewPr>
        <p:scale>
          <a:sx n="120" d="100"/>
          <a:sy n="120" d="100"/>
        </p:scale>
        <p:origin x="444" y="8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58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87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4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901FBD-5C3F-4A7A-8A21-7A8963E2820E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597" y="1076174"/>
            <a:ext cx="7994424" cy="194733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Заполнение заявления на капитальный ремонт в личном кабинете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416793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934" y="0"/>
            <a:ext cx="8534400" cy="6099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Машиночитаемая доверенность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28" y="792982"/>
            <a:ext cx="5941442" cy="5744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i="1" dirty="0">
                <a:solidFill>
                  <a:schemeClr val="tx1"/>
                </a:solidFill>
              </a:rPr>
              <a:t>При передачи полномочий для предоставления документов для проведения экспертизы в машиночитаемой доверенности указывается</a:t>
            </a:r>
            <a:endParaRPr lang="ru-RU" sz="2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Подписывать документы электронно-цифровой подписью при обращении в Автономное учреждение Омской области «Государственная экспертиза Омской области» с заявлением о проведении </a:t>
            </a:r>
            <a:r>
              <a:rPr lang="ru-RU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dirty="0" smtClean="0">
                <a:solidFill>
                  <a:schemeClr val="bg1"/>
                </a:solidFill>
              </a:rPr>
              <a:t>экспертизы </a:t>
            </a:r>
            <a:r>
              <a:rPr lang="ru-RU" dirty="0">
                <a:solidFill>
                  <a:schemeClr val="bg1"/>
                </a:solidFill>
              </a:rPr>
              <a:t>в части проверки достоверности определения сметной </a:t>
            </a:r>
            <a:r>
              <a:rPr lang="ru-RU" dirty="0" smtClean="0">
                <a:solidFill>
                  <a:schemeClr val="bg1"/>
                </a:solidFill>
              </a:rPr>
              <a:t>стоимости </a:t>
            </a:r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объекту: </a:t>
            </a:r>
            <a:r>
              <a:rPr lang="ru-RU" sz="2100" b="1" dirty="0">
                <a:solidFill>
                  <a:srgbClr val="66FFCC"/>
                </a:solidFill>
              </a:rPr>
              <a:t>«указать наименование объекта».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91134" y="778740"/>
            <a:ext cx="6235909" cy="6052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</a:rPr>
              <a:t>При передачи полномочий в целях заключения договора на проведения экспертизы в машиночитаемой доверенности указывается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</a:rPr>
              <a:t>Выступать от имени «указать наименование юридического лица доверителя, с указанием организационно-правовой формы» в качестве заявителя при обращении в Автономное учреждение Омской области «Государственная экспертиза Омской области» с заявлением о проведении </a:t>
            </a:r>
            <a:r>
              <a:rPr lang="ru-RU" sz="2300" dirty="0" smtClean="0">
                <a:solidFill>
                  <a:schemeClr val="bg1"/>
                </a:solidFill>
              </a:rPr>
              <a:t>государственной экспертизы </a:t>
            </a:r>
            <a:r>
              <a:rPr lang="ru-RU" sz="2300" dirty="0">
                <a:solidFill>
                  <a:schemeClr val="bg1"/>
                </a:solidFill>
              </a:rPr>
              <a:t>в части проверки достоверности определения сметной </a:t>
            </a:r>
            <a:r>
              <a:rPr lang="ru-RU" sz="2300" dirty="0" smtClean="0">
                <a:solidFill>
                  <a:schemeClr val="bg1"/>
                </a:solidFill>
              </a:rPr>
              <a:t>стоимости </a:t>
            </a:r>
            <a:r>
              <a:rPr lang="ru-RU" sz="2600" b="1" dirty="0" smtClean="0">
                <a:solidFill>
                  <a:schemeClr val="bg1"/>
                </a:solidFill>
              </a:rPr>
              <a:t>по </a:t>
            </a:r>
            <a:r>
              <a:rPr lang="ru-RU" sz="2600" b="1" dirty="0">
                <a:solidFill>
                  <a:schemeClr val="bg1"/>
                </a:solidFill>
              </a:rPr>
              <a:t>объекту: </a:t>
            </a:r>
            <a:r>
              <a:rPr lang="ru-RU" sz="2500" b="1" dirty="0">
                <a:solidFill>
                  <a:srgbClr val="66FFCC"/>
                </a:solidFill>
              </a:rPr>
              <a:t>«указать наименование объекта». </a:t>
            </a:r>
            <a:r>
              <a:rPr lang="ru-RU" sz="2600" b="1" dirty="0">
                <a:solidFill>
                  <a:schemeClr val="bg1"/>
                </a:solidFill>
              </a:rPr>
              <a:t>с правом подписывать направляемые документы электронно-цифровой подписью, а также с правом заключения, изменения, исполнения, расторжения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10749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-50546"/>
            <a:ext cx="11973636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ЗАЯВИТЕЛЕ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84" y="503463"/>
            <a:ext cx="8213699" cy="62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8" y="808093"/>
            <a:ext cx="114109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0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" y="127734"/>
            <a:ext cx="11510896" cy="66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9" y="98617"/>
            <a:ext cx="10931857" cy="66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4199" y="143123"/>
            <a:ext cx="11640710" cy="429370"/>
          </a:xfrm>
        </p:spPr>
        <p:txBody>
          <a:bodyPr>
            <a:noAutofit/>
          </a:bodyPr>
          <a:lstStyle/>
          <a:p>
            <a:r>
              <a:rPr lang="ru-RU" sz="2300" b="1" dirty="0"/>
              <a:t>Исходно-разрешительная документация и иные сведения/документы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3" y="572493"/>
            <a:ext cx="11394688" cy="59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8" y="55676"/>
            <a:ext cx="9792237" cy="67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83" y="102359"/>
            <a:ext cx="11742075" cy="81204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Формированию и оформлению раздела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9(12). «Смета на строительство, реконструкцию, капитальный ремонт, снос объекта капитального строительства»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схемами, утвержденными Минстроем России: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47649" y="1033464"/>
            <a:ext cx="11428011" cy="57017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«Пояснительная записка к сметной документации»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следующие файлы: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файл документа Раздел ПД № 9(12) «Пояснительная записка»,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doc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docx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odt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pdf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включающий пояснительную записку и содержание раздела (для документов с текстовым содержанием, не включающим формулы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пп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а п. 3 Приказа № 783);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файл документа Раздел ПД № 9(12) «Обосновывающие документы» с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pdf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Все письма, схемы и прочие документы должны быть подписаны ответственными лицами, наделенными правом подписи. Документы подписанные ЭЦП, подгружают отдельными файлами. Документы, подписанные на бумаге формируют в том содержащий оглавление и закладки, обеспечивающие переходы по оглавлению;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«Сводка затрат»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Размещается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только файл документа Раздел ПД № 9(12) «Сводка затрат»,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xml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 расширением файла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случае если документ не разрабатывается слот остается </a:t>
            </a:r>
            <a:r>
              <a:rPr lang="ru-RU" sz="1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пустым;</a:t>
            </a:r>
            <a:endParaRPr lang="ru-RU" sz="1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«Сводный сметный расчет стоимости строительства»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Размещается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только файл документа Раздел ПД № 9(12) «Сводный сметный расчет стоимости строительства»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xml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 расширением файла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Обращаем Ваше внимание, что сводный сметный расчет должен быть в том числе согласован застройщиком (техническим заказчиком) (приложение № 6 к Приказу № 421/</a:t>
            </a:r>
            <a:r>
              <a:rPr lang="ru-RU" sz="14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</a:t>
            </a:r>
            <a:r>
              <a:rPr lang="ru-RU" sz="1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«Сметные расчеты на отдельные виды затрат»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только файлы документов Раздел ПД № 9(12) «Сметные расчеты на отдельные виды затрат»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xlsx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«Объектные и локальные сметные расчеты (сметы)»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файлы документов Раздел ПД № 9(12) «Объектные сметные расчеты стоимости строительства» и «Локальные сметные расчеты стоимости строительства» в формате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xml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 расширением файла </a:t>
            </a:r>
            <a:r>
              <a:rPr lang="ru-RU" sz="1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endParaRPr lang="ru-RU" sz="1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3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05" y="487905"/>
            <a:ext cx="11202989" cy="6479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«Заверенные копии прайс-листов (при их наличии), согласованные Застройщиком (техническим заказчиком)» 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следующие файлы: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файл документа Раздел ПД № 9(12) «Конъюнктурный анализ»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xml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 расширением файла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файлы документов Раздел ПД № 9(12) «Прайс листы» могут быть представлены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zip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или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pdf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3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Обращаем Ваше внимание, что результаты конъюнктурного анализа и прайс-листы должны быть в том числе подписаны застройщиком (техническим заказчиком) (п.14 и приложение № 1 к Приказу № 421/</a:t>
            </a:r>
            <a:r>
              <a:rPr lang="ru-RU" sz="13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</a:t>
            </a:r>
            <a:r>
              <a:rPr lang="ru-RU" sz="1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</a:t>
            </a:r>
            <a:endParaRPr lang="ru-RU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«Ведомости объемов работ и спецификации, учтенные в сметных расчетах.» </a:t>
            </a:r>
            <a:endParaRPr lang="ru-RU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файлы документов Раздел ПД № 9(12) «Ведомости объемов работ»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xml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с расширением файла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слоте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«Сметы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проектные и изыскательские работы, согласованные застройщиком (в том числе Сводная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смета)»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Размещаются 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файлы документов Раздел ПД № 9(12) «Смета ПИР»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xlsx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или в формате </a:t>
            </a:r>
            <a:r>
              <a:rPr lang="ru-RU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pdf</a:t>
            </a:r>
            <a:r>
              <a:rPr lang="ru-RU" sz="1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Наименование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файлов должно содержать в названии слова «Раздел ПД №» и указание на содержание документа.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Пример: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ПЗ.</a:t>
            </a: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doc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Обосновывающие документы.</a:t>
            </a: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pdf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Сводка затрат.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ССРСС.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СР. 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xlsx</a:t>
            </a: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ОСР 01-01.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ОСР 02-01.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ЛСР 02-01-01.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ЛСР 02-01-02.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КА.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Прайс-листы.</a:t>
            </a: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pdf 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и(или).</a:t>
            </a:r>
            <a:r>
              <a:rPr lang="en-US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zip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Раздел ПД № 9(12) ВОР.</a:t>
            </a:r>
            <a:r>
              <a:rPr lang="en-US" sz="13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gge</a:t>
            </a:r>
            <a:endParaRPr lang="en-US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5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327547"/>
            <a:ext cx="11157045" cy="29888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Проектная </a:t>
            </a:r>
            <a:r>
              <a:rPr lang="ru-RU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документация, сформированная в форме электронного документа, подписывается лицами, участвующими в ее разработке, осуществлении нормоконтроля и согласовании, а в случае невозможности обеспечения их электронной подписью - на отдельные документы в составе проектной документации оформляется информационно-удостоверяющий лист на бумажном носителе, содержащий наименование электронного документа, к которому он выпущен, фамилии и подписи не обеспеченных электронной подписью лиц, дату и время последнего изменения документа (п. 7 Приказа № 783).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Информационно-удостоверяющий </a:t>
            </a:r>
            <a:r>
              <a:rPr lang="ru-RU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лист для раздела «Смета на строительство, реконструкцию, капитальный ремонт, снос объекта капитального строительства» может содержать перечень всех документов, входящих в содержание раздела и размещаться в слоте «Пояснительная записка».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В </a:t>
            </a:r>
            <a:r>
              <a:rPr lang="ru-RU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соответствии с нормами Федерального закона от 06.04.2011 № 63-ФЗ «Об электронной подписи», документы, оформленные в электронном виде, подписываются электронными подписями, что подразумевает наличие электронной подписи для каждого из участников электронного взаимодействия. Замена подписи одной из сторон на собственноручную не соответствует законодательству. 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6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79" y="25189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ПРОЕКТЕ И ЦЕЛИ ОБРАЩЕНИЯ»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" y="1134836"/>
            <a:ext cx="11704400" cy="5568043"/>
          </a:xfrm>
        </p:spPr>
      </p:pic>
    </p:spTree>
    <p:extLst>
      <p:ext uri="{BB962C8B-B14F-4D97-AF65-F5344CB8AC3E}">
        <p14:creationId xmlns:p14="http://schemas.microsoft.com/office/powerpoint/2010/main" val="278408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1" y="66675"/>
            <a:ext cx="103155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07" y="316503"/>
            <a:ext cx="9731771" cy="61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49" y="-194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«ОБЪЕКТ»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51" y="849084"/>
            <a:ext cx="11172702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0" y="940022"/>
            <a:ext cx="11790884" cy="46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71462"/>
            <a:ext cx="119824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03" y="72038"/>
            <a:ext cx="10487770" cy="6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114" y="152851"/>
            <a:ext cx="11847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Раздел: Сведения о заявителе</a:t>
            </a:r>
          </a:p>
          <a:p>
            <a:r>
              <a:rPr lang="ru-RU" sz="2000" dirty="0"/>
              <a:t>Заполняется в зависимости от выбора условий ведения договорных отношений (заполняется в </a:t>
            </a:r>
            <a:r>
              <a:rPr lang="ru-RU" sz="2000"/>
              <a:t>разделе «Застройщик </a:t>
            </a:r>
            <a:r>
              <a:rPr lang="ru-RU" sz="2000" dirty="0"/>
              <a:t>(заказчик по договору)» и вида доверенности.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6114" y="1524017"/>
            <a:ext cx="10515600" cy="1219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/>
              <a:t>ДОВЕРЕННОСТЬ</a:t>
            </a:r>
            <a:r>
              <a:rPr lang="ru-RU" sz="1400" dirty="0"/>
              <a:t> может быть нескольких типов, в том числе:</a:t>
            </a:r>
          </a:p>
          <a:p>
            <a:pPr marL="0" indent="0">
              <a:buNone/>
            </a:pPr>
            <a:r>
              <a:rPr lang="ru-RU" sz="1400" dirty="0"/>
              <a:t>- На право Проектировщика выступать от имени Застройщика в качестве заявителя при обращении с заявлением с правом заключения, изменения, исполнения, расторжения договора. (</a:t>
            </a:r>
            <a:r>
              <a:rPr lang="ru-RU" sz="1400" dirty="0" err="1"/>
              <a:t>пп</a:t>
            </a:r>
            <a:r>
              <a:rPr lang="ru-RU" sz="1400" dirty="0"/>
              <a:t>. И п. 13 Постановления № 145);</a:t>
            </a:r>
          </a:p>
          <a:p>
            <a:pPr marL="0" indent="0">
              <a:buNone/>
            </a:pPr>
            <a:r>
              <a:rPr lang="ru-RU" sz="1400" dirty="0"/>
              <a:t>- На право подписывать документы электронно-цифровой подписью при обращении с заявлением.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6114" y="2555421"/>
            <a:ext cx="7437493" cy="3112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/>
              <a:t>Двухсторонний договор</a:t>
            </a:r>
            <a:r>
              <a:rPr lang="ru-RU" sz="1400" dirty="0"/>
              <a:t>: в разделе </a:t>
            </a:r>
            <a:r>
              <a:rPr lang="en-US" sz="1400" dirty="0"/>
              <a:t>IV</a:t>
            </a:r>
            <a:r>
              <a:rPr lang="ru-RU" sz="1400" dirty="0"/>
              <a:t> «Идентификационные сведения о заявителе» необходимо указать реквизиты организации застройщика (подписывает договор и иные документы связанные с договорными отношениями). Заявителем выступает застройщик, при этом, в случае если загрузку осуществляет организация разработавшая проектную документацию - подписантом указывается лицо осуществляющее загрузку проектной документации и подписывающее эти документы электронно-цифровой подписью.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/>
              <a:t>Трехсторонний договор:</a:t>
            </a:r>
            <a:r>
              <a:rPr lang="ru-RU" sz="1400" dirty="0"/>
              <a:t> договор подписывает и застройщик и Плательщик (если застройщик и плательщик не одно и то же лицо</a:t>
            </a:r>
            <a:r>
              <a:rPr lang="ru-RU" sz="1400" dirty="0" smtClean="0"/>
              <a:t>). </a:t>
            </a:r>
            <a:r>
              <a:rPr lang="ru-RU" sz="1400" dirty="0"/>
              <a:t>Дополнительно заполняется блок «плательщик по договору».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28" y="2555421"/>
            <a:ext cx="4175353" cy="1427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27" y="4360960"/>
            <a:ext cx="4175353" cy="13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420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7653</TotalTime>
  <Words>963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Раздел «СВЕДЕНИЯ О ПРОЕКТЕ И ЦЕЛИ ОБРАЩЕНИЯ»</vt:lpstr>
      <vt:lpstr>Презентация PowerPoint</vt:lpstr>
      <vt:lpstr>Презентация PowerPoint</vt:lpstr>
      <vt:lpstr>Раздел «ОБЪЕКТ»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Машиночитаемая доверенность</vt:lpstr>
      <vt:lpstr>Раздел «СВЕДЕНИЯ О ЗАЯВИТЕЛЕ»</vt:lpstr>
      <vt:lpstr>Презентация PowerPoint</vt:lpstr>
      <vt:lpstr>Презентация PowerPoint</vt:lpstr>
      <vt:lpstr>Презентация PowerPoint</vt:lpstr>
      <vt:lpstr>Исходно-разрешительная документация и иные сведения/документы</vt:lpstr>
      <vt:lpstr>Презентация PowerPoint</vt:lpstr>
      <vt:lpstr>Инструкция по Формированию и оформлению раздела 9(12). «Смета на строительство, реконструкцию, капитальный ремонт, снос объекта капитального строительства» в соответствии с xml схемами, утвержденными Минстроем России: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заявителя</dc:title>
  <dc:creator>AYEXP0105-02</dc:creator>
  <cp:lastModifiedBy>AYEXP0105-02</cp:lastModifiedBy>
  <cp:revision>91</cp:revision>
  <dcterms:created xsi:type="dcterms:W3CDTF">2024-01-31T08:29:59Z</dcterms:created>
  <dcterms:modified xsi:type="dcterms:W3CDTF">2025-06-05T09:25:22Z</dcterms:modified>
</cp:coreProperties>
</file>