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0" r:id="rId3"/>
    <p:sldId id="271" r:id="rId4"/>
    <p:sldId id="257" r:id="rId5"/>
    <p:sldId id="258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609322-983F-4CFC-AC82-1EF0B3B4C591}">
          <p14:sldIdLst>
            <p14:sldId id="256"/>
            <p14:sldId id="270"/>
            <p14:sldId id="271"/>
            <p14:sldId id="257"/>
            <p14:sldId id="258"/>
            <p14:sldId id="260"/>
            <p14:sldId id="261"/>
            <p14:sldId id="262"/>
            <p14:sldId id="263"/>
            <p14:sldId id="265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0" autoAdjust="0"/>
    <p:restoredTop sz="86428" autoAdjust="0"/>
  </p:normalViewPr>
  <p:slideViewPr>
    <p:cSldViewPr snapToGrid="0">
      <p:cViewPr>
        <p:scale>
          <a:sx n="140" d="100"/>
          <a:sy n="140" d="100"/>
        </p:scale>
        <p:origin x="1542" y="6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2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4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8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358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97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87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8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49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0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9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1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0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1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6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8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901FBD-5C3F-4A7A-8A21-7A8963E2820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32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597" y="1076174"/>
            <a:ext cx="8625116" cy="194733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Заполнение заявления на ПРОВЕРКУ СМЕТНОЙ СТОИМОСТИ в личном </a:t>
            </a:r>
            <a:r>
              <a:rPr lang="ru-RU" sz="4800" b="1" dirty="0">
                <a:solidFill>
                  <a:schemeClr val="bg1"/>
                </a:solidFill>
              </a:rPr>
              <a:t>кабинете заявителя</a:t>
            </a:r>
          </a:p>
        </p:txBody>
      </p:sp>
    </p:spTree>
    <p:extLst>
      <p:ext uri="{BB962C8B-B14F-4D97-AF65-F5344CB8AC3E}">
        <p14:creationId xmlns:p14="http://schemas.microsoft.com/office/powerpoint/2010/main" val="41679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201" y="416377"/>
            <a:ext cx="11236702" cy="48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96" y="279540"/>
            <a:ext cx="10860523" cy="62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37" y="68099"/>
            <a:ext cx="9300302" cy="669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37"/>
            <a:ext cx="1600000" cy="275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000" y="156948"/>
            <a:ext cx="9106669" cy="657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1" y="253879"/>
            <a:ext cx="1197032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Для проведения проверки сметной стоимости заявителем представляются следующие документы:</a:t>
            </a:r>
          </a:p>
          <a:p>
            <a:r>
              <a:rPr lang="ru-RU" sz="1400" dirty="0"/>
              <a:t>1) заявление о проведении проверки сметной стоимости (заполняется на ЕЦПЭ);</a:t>
            </a:r>
          </a:p>
          <a:p>
            <a:r>
              <a:rPr lang="ru-RU" sz="1400" dirty="0">
                <a:solidFill>
                  <a:schemeClr val="bg1"/>
                </a:solidFill>
              </a:rPr>
              <a:t>2) задание на проектирование (при наличии);</a:t>
            </a:r>
          </a:p>
          <a:p>
            <a:r>
              <a:rPr lang="ru-RU" sz="1400" dirty="0"/>
              <a:t>3) акт, утвержденный застройщиком/заказчиком и содержащий перечень дефектов оснований, строительных конструкций, систем инженерно-технического обеспечения и сетей инженерно-технического обеспечения с указанием качественных и количественных характеристик таких дефектов по состоянию на дату обследования (при капитальном ремонте, текущем ремонте) (при наличии) – в формате .</a:t>
            </a:r>
            <a:r>
              <a:rPr lang="ru-RU" sz="1400" dirty="0" err="1"/>
              <a:t>pdf</a:t>
            </a:r>
            <a:r>
              <a:rPr lang="ru-RU" sz="1400" dirty="0"/>
              <a:t> (шаблон акта на сайте http://ge55.ru в разделе Документы/ Шаблоны документов);</a:t>
            </a:r>
          </a:p>
          <a:p>
            <a:r>
              <a:rPr lang="ru-RU" sz="1400" dirty="0">
                <a:solidFill>
                  <a:schemeClr val="bg1"/>
                </a:solidFill>
              </a:rPr>
              <a:t>4) дефектная ведомость реконструкции, капитального, текущего ремонта, согласованная застройщиком/заказчиком (с указанием конкретных характеристик дефектов и уточнением необходимых объемов работ) –в формате .</a:t>
            </a:r>
            <a:r>
              <a:rPr lang="ru-RU" sz="1400" dirty="0" err="1">
                <a:solidFill>
                  <a:schemeClr val="bg1"/>
                </a:solidFill>
              </a:rPr>
              <a:t>pdf</a:t>
            </a:r>
            <a:r>
              <a:rPr lang="ru-RU" sz="1400" dirty="0">
                <a:solidFill>
                  <a:schemeClr val="bg1"/>
                </a:solidFill>
              </a:rPr>
              <a:t>;</a:t>
            </a:r>
          </a:p>
          <a:p>
            <a:r>
              <a:rPr lang="ru-RU" sz="1400" dirty="0"/>
              <a:t>5) ведомости объемов работ, учтенных в сметных расчетах, подписанные исполнителем – в формате .</a:t>
            </a:r>
            <a:r>
              <a:rPr lang="ru-RU" sz="1400" dirty="0" err="1"/>
              <a:t>pdf</a:t>
            </a:r>
            <a:r>
              <a:rPr lang="ru-RU" sz="1400" dirty="0"/>
              <a:t>; </a:t>
            </a:r>
          </a:p>
          <a:p>
            <a:r>
              <a:rPr lang="ru-RU" sz="1400" dirty="0">
                <a:solidFill>
                  <a:schemeClr val="bg1"/>
                </a:solidFill>
              </a:rPr>
              <a:t>6) проектная документация на объект (при наличии);</a:t>
            </a:r>
          </a:p>
          <a:p>
            <a:r>
              <a:rPr lang="ru-RU" sz="1400" dirty="0"/>
              <a:t>7) раздел «Смета на строительство, реконструкцию, капитальный ремонт, снос объекта капитального строительства» (при наличии);</a:t>
            </a:r>
          </a:p>
          <a:p>
            <a:r>
              <a:rPr lang="ru-RU" sz="1400" dirty="0">
                <a:solidFill>
                  <a:schemeClr val="bg1"/>
                </a:solidFill>
              </a:rPr>
              <a:t>8) локальные (и объектные) сметные расчёты – в форматах .</a:t>
            </a:r>
            <a:r>
              <a:rPr lang="ru-RU" sz="1400" dirty="0" err="1">
                <a:solidFill>
                  <a:schemeClr val="bg1"/>
                </a:solidFill>
              </a:rPr>
              <a:t>xml</a:t>
            </a:r>
            <a:r>
              <a:rPr lang="ru-RU" sz="1400" dirty="0">
                <a:solidFill>
                  <a:schemeClr val="bg1"/>
                </a:solidFill>
              </a:rPr>
              <a:t>  и .</a:t>
            </a:r>
            <a:r>
              <a:rPr lang="ru-RU" sz="1400" dirty="0" err="1">
                <a:solidFill>
                  <a:schemeClr val="bg1"/>
                </a:solidFill>
              </a:rPr>
              <a:t>pdf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либо</a:t>
            </a:r>
            <a:r>
              <a:rPr lang="ru-RU" sz="1400" dirty="0">
                <a:solidFill>
                  <a:schemeClr val="bg1"/>
                </a:solidFill>
              </a:rPr>
              <a:t> в формате </a:t>
            </a:r>
            <a:r>
              <a:rPr lang="ru-RU" sz="1400" dirty="0" err="1">
                <a:solidFill>
                  <a:schemeClr val="bg1"/>
                </a:solidFill>
              </a:rPr>
              <a:t>xslx</a:t>
            </a:r>
            <a:r>
              <a:rPr lang="ru-RU" sz="1400" dirty="0">
                <a:solidFill>
                  <a:schemeClr val="bg1"/>
                </a:solidFill>
              </a:rPr>
              <a:t> ;</a:t>
            </a:r>
          </a:p>
          <a:p>
            <a:r>
              <a:rPr lang="ru-RU" sz="1400" dirty="0"/>
              <a:t>9) сводный сметный расчёт стоимости объекта (при наличии) –в форматах .xml1 и .</a:t>
            </a:r>
            <a:r>
              <a:rPr lang="ru-RU" sz="1400" dirty="0" err="1"/>
              <a:t>pdf</a:t>
            </a:r>
            <a:r>
              <a:rPr lang="ru-RU" sz="1400" dirty="0"/>
              <a:t> либо в формате .xslx2;</a:t>
            </a:r>
          </a:p>
          <a:p>
            <a:r>
              <a:rPr lang="ru-RU" sz="1400" dirty="0">
                <a:solidFill>
                  <a:schemeClr val="bg1"/>
                </a:solidFill>
              </a:rPr>
              <a:t>10) копии прайс-листов и конъюнктурный анализ, согласованные (завизированные подписью руководителя и печатью организации) застройщиком/заказчиком (при наличии) – в формате .</a:t>
            </a:r>
            <a:r>
              <a:rPr lang="ru-RU" sz="1400" dirty="0" err="1">
                <a:solidFill>
                  <a:schemeClr val="bg1"/>
                </a:solidFill>
              </a:rPr>
              <a:t>pdf</a:t>
            </a:r>
            <a:r>
              <a:rPr lang="ru-RU" sz="1400" dirty="0">
                <a:solidFill>
                  <a:schemeClr val="bg1"/>
                </a:solidFill>
              </a:rPr>
              <a:t>;  </a:t>
            </a:r>
          </a:p>
          <a:p>
            <a:r>
              <a:rPr lang="ru-RU" sz="1400" dirty="0"/>
              <a:t>11) документы, подтверждающие полномочия заявителя действовать от имени застройщика (если заявитель и застройщик не одно и то же лицо), в которых полномочия на заключение, изменение, исполнение, расторжение договора о проведении проверки сметной стоимости оговариваются специально;</a:t>
            </a:r>
          </a:p>
          <a:p>
            <a:r>
              <a:rPr lang="ru-RU" sz="1400" dirty="0">
                <a:solidFill>
                  <a:schemeClr val="bg1"/>
                </a:solidFill>
              </a:rPr>
              <a:t>12) выписка из реестра членов саморегулируемой организации в области архитектурно-строительного проектирования, членом которой является исполнитель работ по подготовке проектной документации (при наличии); </a:t>
            </a:r>
          </a:p>
          <a:p>
            <a:r>
              <a:rPr lang="ru-RU" sz="1400" dirty="0"/>
              <a:t>13) документы, подтверждающие, что для исполнителя работ по подготовке проектной документации не требуется членство в саморегулируемой организации в области архитектурно-строительного проектирования по основаниям, предусмотренным частью 2.1 статьи 47 и частью 4.1 статьи 48 </a:t>
            </a:r>
            <a:r>
              <a:rPr lang="ru-RU" sz="1400" dirty="0" err="1"/>
              <a:t>ГрК</a:t>
            </a:r>
            <a:r>
              <a:rPr lang="ru-RU" sz="1400" dirty="0"/>
              <a:t> РФ (предоставляется, если не представлен документ, указанный в подпункте 12 пункта 2.1 настоящего Регламента) (при наличии);</a:t>
            </a:r>
          </a:p>
          <a:p>
            <a:r>
              <a:rPr lang="ru-RU" sz="1400" dirty="0">
                <a:solidFill>
                  <a:schemeClr val="bg1"/>
                </a:solidFill>
              </a:rPr>
              <a:t>14) документ, подтверждающий передачу проектной документации застройщику/заказчику (при наличии) – в формате </a:t>
            </a:r>
            <a:r>
              <a:rPr lang="ru-RU" sz="1400" dirty="0" err="1">
                <a:solidFill>
                  <a:schemeClr val="bg1"/>
                </a:solidFill>
              </a:rPr>
              <a:t>pdf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067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75918" y="179882"/>
            <a:ext cx="9434149" cy="695376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Машиночитаемая доверенность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99594" y="788686"/>
            <a:ext cx="5903967" cy="4510677"/>
          </a:xfrm>
        </p:spPr>
        <p:txBody>
          <a:bodyPr>
            <a:normAutofit/>
          </a:bodyPr>
          <a:lstStyle/>
          <a:p>
            <a:pPr marL="0" lvl="0" indent="0">
              <a:buClr>
                <a:prstClr val="white"/>
              </a:buClr>
              <a:buNone/>
            </a:pPr>
            <a:r>
              <a:rPr lang="ru-RU" sz="2200" b="1" i="1" dirty="0">
                <a:solidFill>
                  <a:prstClr val="white"/>
                </a:solidFill>
              </a:rPr>
              <a:t>При передачи полномочий для предоставления документов для проведения экспертизы в машиночитаемой доверенности указывается</a:t>
            </a:r>
            <a:endParaRPr lang="ru-RU" sz="2200" b="1" dirty="0">
              <a:solidFill>
                <a:prstClr val="white"/>
              </a:solidFill>
            </a:endParaRPr>
          </a:p>
          <a:p>
            <a:pPr marL="0" lvl="0" indent="0">
              <a:buClr>
                <a:prstClr val="white"/>
              </a:buClr>
              <a:buNone/>
            </a:pPr>
            <a:r>
              <a:rPr lang="ru-RU" sz="1900" b="1" dirty="0" smtClean="0">
                <a:solidFill>
                  <a:prstClr val="black"/>
                </a:solidFill>
              </a:rPr>
              <a:t>Подписывать документы электронно-цифровой подписью при обращении в Автономное учреждение Омской области «Государственная экспертиза Омской области» с заявлением о проведении с заявлением о проведении</a:t>
            </a:r>
            <a:r>
              <a:rPr lang="ru-RU" sz="1900" dirty="0" smtClean="0">
                <a:solidFill>
                  <a:prstClr val="black"/>
                </a:solidFill>
              </a:rPr>
              <a:t> проверки сметной стоимости </a:t>
            </a:r>
            <a:r>
              <a:rPr lang="ru-RU" sz="1900" b="1" dirty="0" smtClean="0">
                <a:solidFill>
                  <a:prstClr val="black"/>
                </a:solidFill>
              </a:rPr>
              <a:t>по объекту: </a:t>
            </a:r>
            <a:r>
              <a:rPr lang="ru-RU" sz="19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«указать наименование объекта».</a:t>
            </a:r>
            <a:endParaRPr lang="ru-RU" sz="19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003561" y="875258"/>
            <a:ext cx="6157781" cy="5840335"/>
          </a:xfrm>
        </p:spPr>
        <p:txBody>
          <a:bodyPr>
            <a:normAutofit/>
          </a:bodyPr>
          <a:lstStyle/>
          <a:p>
            <a:pPr marL="0" lvl="0" indent="0">
              <a:buClr>
                <a:prstClr val="white"/>
              </a:buClr>
              <a:buNone/>
            </a:pPr>
            <a:r>
              <a:rPr lang="ru-RU" sz="2200" b="1" i="1" dirty="0">
                <a:solidFill>
                  <a:prstClr val="white"/>
                </a:solidFill>
              </a:rPr>
              <a:t>При передачи полномочий в целях заключения договора на проведения экспертизы в машиночитаемой доверенности указывается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ru-RU" sz="1900" b="1" dirty="0">
                <a:solidFill>
                  <a:prstClr val="black"/>
                </a:solidFill>
              </a:rPr>
              <a:t>Выступать от имени «указать наименование юридического лица доверителя, с указанием организационно-правовой формы» в качестве заявителя при обращении в Автономное учреждение Омской области «Государственная экспертиза Омской области» с заявлением о проведении </a:t>
            </a:r>
            <a:r>
              <a:rPr lang="ru-RU" sz="1900" dirty="0" smtClean="0">
                <a:solidFill>
                  <a:prstClr val="black"/>
                </a:solidFill>
              </a:rPr>
              <a:t>проверки </a:t>
            </a:r>
            <a:r>
              <a:rPr lang="ru-RU" sz="1900" dirty="0">
                <a:solidFill>
                  <a:prstClr val="black"/>
                </a:solidFill>
              </a:rPr>
              <a:t>сметной </a:t>
            </a:r>
            <a:r>
              <a:rPr lang="ru-RU" sz="1900" dirty="0" smtClean="0">
                <a:solidFill>
                  <a:prstClr val="black"/>
                </a:solidFill>
              </a:rPr>
              <a:t>стоимости</a:t>
            </a:r>
            <a:r>
              <a:rPr lang="ru-RU" sz="1900" b="1" dirty="0" smtClean="0">
                <a:solidFill>
                  <a:prstClr val="black"/>
                </a:solidFill>
              </a:rPr>
              <a:t> по </a:t>
            </a:r>
            <a:r>
              <a:rPr lang="ru-RU" sz="1900" b="1" dirty="0">
                <a:solidFill>
                  <a:prstClr val="black"/>
                </a:solidFill>
              </a:rPr>
              <a:t>объекту: </a:t>
            </a:r>
            <a:r>
              <a:rPr lang="ru-RU" sz="1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«указать наименование объекта</a:t>
            </a:r>
            <a:r>
              <a:rPr lang="ru-RU" sz="19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» </a:t>
            </a:r>
            <a:r>
              <a:rPr lang="ru-RU" sz="1900" b="1" dirty="0">
                <a:solidFill>
                  <a:prstClr val="black"/>
                </a:solidFill>
              </a:rPr>
              <a:t>с правом подписывать направляемые документы электронно-цифровой подписью, а также с правом заключения, изменения, исполнения, расторжения договора.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19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2" y="0"/>
            <a:ext cx="12037218" cy="6132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«СВЕДЕНИЯ </a:t>
            </a:r>
            <a:r>
              <a:rPr lang="ru-RU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 И ЦЕЛИ </a:t>
            </a:r>
            <a:r>
              <a:rPr lang="ru-RU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909" y="613283"/>
            <a:ext cx="10331203" cy="61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83167"/>
            <a:ext cx="10286396" cy="669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249" y="-194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4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«ОБЪЕКТ»</a:t>
            </a:r>
            <a:endParaRPr lang="ru-RU" sz="4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39" y="949962"/>
            <a:ext cx="11847619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20" y="940022"/>
            <a:ext cx="11790884" cy="46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49" y="538841"/>
            <a:ext cx="11825151" cy="57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134" y="99949"/>
            <a:ext cx="10515600" cy="6315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«СВЕДЕНИЯ О ЗАЯВИТЕЛЕ</a:t>
            </a:r>
            <a:r>
              <a:rPr lang="ru-RU" sz="4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967" y="731520"/>
            <a:ext cx="8683649" cy="60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3474</TotalTime>
  <Words>564</Words>
  <Application>Microsoft Office PowerPoint</Application>
  <PresentationFormat>Широкоэкранный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Машиночитаемая доверенность</vt:lpstr>
      <vt:lpstr>Раздел «СВЕДЕНИЯ О ПРОЕКТЕ И ЦЕЛИ ОБРАЩЕНИЯ»</vt:lpstr>
      <vt:lpstr>Презентация PowerPoint</vt:lpstr>
      <vt:lpstr>Раздел «ОБЪЕКТ»</vt:lpstr>
      <vt:lpstr>Презентация PowerPoint</vt:lpstr>
      <vt:lpstr>Презентация PowerPoint</vt:lpstr>
      <vt:lpstr>Раздел «СВЕДЕНИЯ О ЗАЯВИТЕЛЕ»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Личный кабинет заявителя</dc:title>
  <dc:creator>AYEXP0105-02</dc:creator>
  <cp:lastModifiedBy>AYEXP0105-02</cp:lastModifiedBy>
  <cp:revision>73</cp:revision>
  <dcterms:created xsi:type="dcterms:W3CDTF">2024-01-31T08:29:59Z</dcterms:created>
  <dcterms:modified xsi:type="dcterms:W3CDTF">2025-07-22T09:51:41Z</dcterms:modified>
</cp:coreProperties>
</file>